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8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BB95F-C4B2-485F-B5E1-8D166E09CC76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63FEF-BF5D-47B4-8BF2-7D60F6E1EC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1428750"/>
            <a:ext cx="406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MACHINE LEARNING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44034" name="Picture 2" descr="Infidata Technologies | Linked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90750"/>
            <a:ext cx="2367455" cy="2367455"/>
          </a:xfrm>
          <a:prstGeom prst="rect">
            <a:avLst/>
          </a:prstGeom>
          <a:noFill/>
        </p:spPr>
      </p:pic>
      <p:pic>
        <p:nvPicPr>
          <p:cNvPr id="44038" name="Picture 6" descr="Machine Learning of the Next Decade: The Promises and the Pitfalls -  DATAVERS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9550"/>
            <a:ext cx="2170113" cy="2674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 t="1779" r="2000" b="10162"/>
          <a:stretch>
            <a:fillRect/>
          </a:stretch>
        </p:blipFill>
        <p:spPr bwMode="auto">
          <a:xfrm>
            <a:off x="307934" y="514350"/>
            <a:ext cx="814498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0"/>
            <a:ext cx="1219200" cy="1219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096000" y="432435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=0.0289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t="2896" r="2020" b="9070"/>
          <a:stretch>
            <a:fillRect/>
          </a:stretch>
        </p:blipFill>
        <p:spPr bwMode="auto">
          <a:xfrm>
            <a:off x="304800" y="742949"/>
            <a:ext cx="8458200" cy="427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0050" y="0"/>
            <a:ext cx="1123950" cy="1123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t="1598" r="1852" b="16057"/>
          <a:stretch>
            <a:fillRect/>
          </a:stretch>
        </p:blipFill>
        <p:spPr bwMode="auto">
          <a:xfrm>
            <a:off x="219456" y="590550"/>
            <a:ext cx="823874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0" y="0"/>
            <a:ext cx="1047750" cy="104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 l="42105" t="5980" r="26774" b="25642"/>
          <a:stretch>
            <a:fillRect/>
          </a:stretch>
        </p:blipFill>
        <p:spPr bwMode="auto">
          <a:xfrm>
            <a:off x="1066800" y="971550"/>
            <a:ext cx="3250324" cy="40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graphicFrame>
        <p:nvGraphicFramePr>
          <p:cNvPr id="3" name="Group 3"/>
          <p:cNvGraphicFramePr>
            <a:graphicFrameLocks/>
          </p:cNvGraphicFramePr>
          <p:nvPr/>
        </p:nvGraphicFramePr>
        <p:xfrm>
          <a:off x="1219200" y="325368"/>
          <a:ext cx="5486400" cy="4632204"/>
        </p:xfrm>
        <a:graphic>
          <a:graphicData uri="http://schemas.openxmlformats.org/drawingml/2006/table">
            <a:tbl>
              <a:tblPr/>
              <a:tblGrid>
                <a:gridCol w="671588"/>
                <a:gridCol w="1036943"/>
                <a:gridCol w="903535"/>
                <a:gridCol w="1103647"/>
                <a:gridCol w="827735"/>
                <a:gridCol w="942952"/>
              </a:tblGrid>
              <a:tr h="3233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Day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Outlook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Temp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Humidity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Wind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Tennis?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D2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D3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D4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D5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D6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D7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D8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D9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D10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D11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D12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D13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D14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562350" y="1552575"/>
            <a:ext cx="1454150" cy="365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6493" tIns="43247" rIns="86493" bIns="43247" anchor="ctr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Outlook</a:t>
            </a: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 flipH="1">
            <a:off x="2238375" y="1958975"/>
            <a:ext cx="2038350" cy="822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86493" tIns="43247" rIns="86493" bIns="43247">
            <a:spAutoFit/>
          </a:bodyPr>
          <a:lstStyle/>
          <a:p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4276725" y="1958975"/>
            <a:ext cx="2514600" cy="922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86493" tIns="43247" rIns="86493" bIns="43247">
            <a:spAutoFit/>
          </a:bodyPr>
          <a:lstStyle/>
          <a:p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2057400" y="2190750"/>
            <a:ext cx="803052" cy="364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Sunny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721100" y="2236788"/>
            <a:ext cx="1055366" cy="364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Overcast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3019425" y="1090613"/>
            <a:ext cx="2147972" cy="364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9+, 5-   {D1,…,D14}</a:t>
            </a: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4267200" y="1947863"/>
            <a:ext cx="9525" cy="922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lIns="86493" tIns="43247" rIns="86493" bIns="43247">
            <a:spAutoFit/>
          </a:bodyPr>
          <a:lstStyle/>
          <a:p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6019800" y="2190750"/>
            <a:ext cx="649164" cy="364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Rain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3143250" y="2981325"/>
            <a:ext cx="1928361" cy="6413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{D3,D7,D12,D13}</a:t>
            </a:r>
            <a:br>
              <a:rPr lang="en-US" b="1">
                <a:latin typeface="Times New Roman" pitchFamily="18" charset="0"/>
                <a:cs typeface="Times New Roman" pitchFamily="18" charset="0"/>
              </a:rPr>
            </a:br>
            <a:r>
              <a:rPr lang="en-US" b="1">
                <a:latin typeface="Times New Roman" pitchFamily="18" charset="0"/>
                <a:cs typeface="Times New Roman" pitchFamily="18" charset="0"/>
              </a:rPr>
              <a:t>          4+, 0-</a:t>
            </a:r>
          </a:p>
        </p:txBody>
      </p:sp>
      <p:sp>
        <p:nvSpPr>
          <p:cNvPr id="31" name="AutoShape 16"/>
          <p:cNvSpPr>
            <a:spLocks noChangeArrowheads="1"/>
          </p:cNvSpPr>
          <p:nvPr/>
        </p:nvSpPr>
        <p:spPr bwMode="auto">
          <a:xfrm>
            <a:off x="3840163" y="3657600"/>
            <a:ext cx="958500" cy="723742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6493" tIns="43247" rIns="86493" bIns="43247" anchor="ctr">
            <a:spAutoFit/>
          </a:bodyPr>
          <a:lstStyle/>
          <a:p>
            <a:r>
              <a:rPr lang="en-US" b="1" i="1">
                <a:latin typeface="Times New Roman" pitchFamily="18" charset="0"/>
                <a:cs typeface="Times New Roman" pitchFamily="18" charset="0"/>
              </a:rPr>
              <a:t>Yes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5564188" y="2981325"/>
            <a:ext cx="2268197" cy="6413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{D4,D5,D6,D10,D15}</a:t>
            </a:r>
            <a:br>
              <a:rPr lang="en-US" b="1">
                <a:latin typeface="Times New Roman" pitchFamily="18" charset="0"/>
                <a:cs typeface="Times New Roman" pitchFamily="18" charset="0"/>
              </a:rPr>
            </a:br>
            <a:r>
              <a:rPr lang="en-US" b="1">
                <a:latin typeface="Times New Roman" pitchFamily="18" charset="0"/>
                <a:cs typeface="Times New Roman" pitchFamily="18" charset="0"/>
              </a:rPr>
              <a:t>           3+, 2-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611188" y="2981325"/>
            <a:ext cx="2144189" cy="6413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6493" tIns="43247" rIns="86493" bIns="43247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{D1,D2,D8,D9,D11}</a:t>
            </a:r>
            <a:br>
              <a:rPr lang="en-US" b="1">
                <a:latin typeface="Times New Roman" pitchFamily="18" charset="0"/>
                <a:cs typeface="Times New Roman" pitchFamily="18" charset="0"/>
              </a:rPr>
            </a:br>
            <a:r>
              <a:rPr lang="en-US" b="1">
                <a:latin typeface="Times New Roman" pitchFamily="18" charset="0"/>
                <a:cs typeface="Times New Roman" pitchFamily="18" charset="0"/>
              </a:rPr>
              <a:t>          2+, 3-</a:t>
            </a: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1103313" y="3738563"/>
            <a:ext cx="1454150" cy="365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6493" tIns="43247" rIns="86493" bIns="43247" anchor="ctr">
            <a:spAutoFit/>
          </a:bodyPr>
          <a:lstStyle/>
          <a:p>
            <a:r>
              <a:rPr lang="en-US" b="1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6240463" y="3738563"/>
            <a:ext cx="1455737" cy="365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6493" tIns="43247" rIns="86493" bIns="43247" anchor="ctr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6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/>
          <a:p>
            <a:fld id="{328D460C-FA69-411A-A085-BBA6F0A5930A}" type="slidenum">
              <a:rPr lang="en-US">
                <a:cs typeface="Arial" charset="0"/>
              </a:rPr>
              <a:pPr/>
              <a:t>15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t="2015" r="4291" b="9304"/>
          <a:stretch>
            <a:fillRect/>
          </a:stretch>
        </p:blipFill>
        <p:spPr bwMode="auto">
          <a:xfrm>
            <a:off x="533400" y="514350"/>
            <a:ext cx="7864089" cy="409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7200" y="0"/>
            <a:ext cx="1066800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 t="2154" r="591" b="17940"/>
          <a:stretch>
            <a:fillRect/>
          </a:stretch>
        </p:blipFill>
        <p:spPr bwMode="auto">
          <a:xfrm>
            <a:off x="304800" y="438150"/>
            <a:ext cx="8580354" cy="387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43850" y="0"/>
            <a:ext cx="1200150" cy="120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t="1806" r="2538" b="15131"/>
          <a:stretch>
            <a:fillRect/>
          </a:stretch>
        </p:blipFill>
        <p:spPr bwMode="auto">
          <a:xfrm>
            <a:off x="609600" y="666750"/>
            <a:ext cx="81103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0"/>
            <a:ext cx="971550" cy="971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0"/>
            <a:ext cx="971550" cy="971550"/>
          </a:xfrm>
          <a:prstGeom prst="rect">
            <a:avLst/>
          </a:prstGeom>
          <a:noFill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/>
          <a:srcRect l="35026" t="7476" r="25744" b="29290"/>
          <a:stretch>
            <a:fillRect/>
          </a:stretch>
        </p:blipFill>
        <p:spPr bwMode="auto">
          <a:xfrm>
            <a:off x="1981200" y="819150"/>
            <a:ext cx="42672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590800" y="249555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What is a Decision Tree?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graphical representation of all possible solution to a decision based on certain condition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2" name="Tree"/>
          <p:cNvSpPr>
            <a:spLocks noEditPoints="1" noChangeArrowheads="1"/>
          </p:cNvSpPr>
          <p:nvPr/>
        </p:nvSpPr>
        <p:spPr bwMode="auto">
          <a:xfrm>
            <a:off x="990600" y="158115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0"/>
            <a:ext cx="971550" cy="971550"/>
          </a:xfrm>
          <a:prstGeom prst="rect">
            <a:avLst/>
          </a:prstGeom>
          <a:noFill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/>
          <a:srcRect l="35139" t="8333" r="23865" b="37760"/>
          <a:stretch>
            <a:fillRect/>
          </a:stretch>
        </p:blipFill>
        <p:spPr bwMode="auto">
          <a:xfrm>
            <a:off x="1447800" y="819150"/>
            <a:ext cx="53340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0"/>
            <a:ext cx="971550" cy="971550"/>
          </a:xfrm>
          <a:prstGeom prst="rect">
            <a:avLst/>
          </a:prstGeom>
          <a:noFill/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9600" y="1276350"/>
            <a:ext cx="7635875" cy="3114675"/>
            <a:chOff x="96" y="1104"/>
            <a:chExt cx="5160" cy="291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H="1">
              <a:off x="1008" y="1392"/>
              <a:ext cx="1632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3072" y="1392"/>
              <a:ext cx="120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>
              <a:off x="288" y="2736"/>
              <a:ext cx="576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056" y="2736"/>
              <a:ext cx="672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368" y="2736"/>
              <a:ext cx="62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3696" y="2736"/>
              <a:ext cx="576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84" y="1440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400" y="1104"/>
              <a:ext cx="722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Outlook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488" y="1727"/>
              <a:ext cx="617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Sunny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352" y="1727"/>
              <a:ext cx="817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Overcast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456" y="1727"/>
              <a:ext cx="482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Rain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528" y="2447"/>
              <a:ext cx="800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Humidity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91" y="3120"/>
              <a:ext cx="482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High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152" y="3120"/>
              <a:ext cx="684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Normal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984" y="2447"/>
              <a:ext cx="520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Wind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552" y="3120"/>
              <a:ext cx="635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Strong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512" y="3120"/>
              <a:ext cx="565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Weak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96" y="3648"/>
              <a:ext cx="347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No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536" y="3648"/>
              <a:ext cx="408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Yes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592" y="2447"/>
              <a:ext cx="408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Yes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848" y="3648"/>
              <a:ext cx="408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Yes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3505" y="3648"/>
              <a:ext cx="347" cy="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u-HU" sz="2000"/>
                <a:t>No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0" y="590550"/>
            <a:ext cx="299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Understanding Decision Tree</a:t>
            </a:r>
            <a:endParaRPr lang="en-US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1123950"/>
          <a:ext cx="6096000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Diamond 2"/>
          <p:cNvSpPr/>
          <p:nvPr/>
        </p:nvSpPr>
        <p:spPr>
          <a:xfrm>
            <a:off x="3733800" y="1200150"/>
            <a:ext cx="1447800" cy="1219200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d&gt;=3</a:t>
            </a:r>
          </a:p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rot="5400000">
            <a:off x="3257550" y="2209800"/>
            <a:ext cx="990600" cy="14097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4419600" y="2419350"/>
            <a:ext cx="1219200" cy="990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53000" y="257175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1800" y="257175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85800" y="3409950"/>
          <a:ext cx="2667000" cy="731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9000"/>
                <a:gridCol w="889000"/>
                <a:gridCol w="889000"/>
              </a:tblGrid>
              <a:tr h="3327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181600" y="3409950"/>
          <a:ext cx="3505200" cy="1219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68400"/>
                <a:gridCol w="1168400"/>
                <a:gridCol w="11684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Diamond 2"/>
          <p:cNvSpPr/>
          <p:nvPr/>
        </p:nvSpPr>
        <p:spPr>
          <a:xfrm>
            <a:off x="3733800" y="57150"/>
            <a:ext cx="1447800" cy="1219200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d&gt;=3</a:t>
            </a:r>
          </a:p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 rot="5400000">
            <a:off x="3257550" y="1066800"/>
            <a:ext cx="990600" cy="14097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4419600" y="1276350"/>
            <a:ext cx="1219200" cy="990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53000" y="142875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1800" y="142875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85800" y="2266950"/>
          <a:ext cx="2667000" cy="731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89000"/>
                <a:gridCol w="889000"/>
                <a:gridCol w="889000"/>
              </a:tblGrid>
              <a:tr h="3327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181600" y="2266950"/>
          <a:ext cx="3505200" cy="1178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68400"/>
                <a:gridCol w="1168400"/>
                <a:gridCol w="11684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iamond 12"/>
          <p:cNvSpPr/>
          <p:nvPr/>
        </p:nvSpPr>
        <p:spPr>
          <a:xfrm>
            <a:off x="5181600" y="3409950"/>
            <a:ext cx="1447800" cy="1219200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Color is yellow</a:t>
            </a:r>
          </a:p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3352800" y="4019550"/>
            <a:ext cx="1828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>
            <a:off x="6629400" y="4019550"/>
            <a:ext cx="18288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6200" y="356235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57200" y="3867150"/>
          <a:ext cx="2895600" cy="406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65200"/>
                <a:gridCol w="517912"/>
                <a:gridCol w="1412488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477000" y="4171950"/>
          <a:ext cx="2514600" cy="772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38200"/>
                <a:gridCol w="364435"/>
                <a:gridCol w="1311965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Mango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315200" y="363855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38200" y="1047750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 is a sample of training examples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sv-SE" altLang="hu-HU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proportion of positive examples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sv-SE" altLang="hu-HU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proportion of negative examples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Entropy measures the impurity of 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Entropy(S) = -p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log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p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log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sv-SE" altLang="hu-H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sv-SE" altLang="hu-HU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sv-SE" altLang="hu-HU" sz="2800" baseline="-25000" dirty="0" smtClean="0">
                <a:solidFill>
                  <a:srgbClr val="C00000"/>
                </a:solidFill>
              </a:rPr>
              <a:t>If no.of yes=no.of no then E(s)=1</a:t>
            </a:r>
          </a:p>
          <a:p>
            <a:pPr lvl="1" algn="ctr">
              <a:spcBef>
                <a:spcPct val="20000"/>
              </a:spcBef>
            </a:pPr>
            <a:r>
              <a:rPr lang="sv-SE" altLang="hu-HU" sz="2800" baseline="-25000" dirty="0" smtClean="0">
                <a:solidFill>
                  <a:srgbClr val="C00000"/>
                </a:solidFill>
              </a:rPr>
              <a:t>If no.of </a:t>
            </a:r>
            <a:r>
              <a:rPr lang="sv-SE" altLang="hu-HU" sz="2800" baseline="-25000" dirty="0" smtClean="0">
                <a:solidFill>
                  <a:srgbClr val="C00000"/>
                </a:solidFill>
              </a:rPr>
              <a:t>yes or no.of no is 1 or Zero  </a:t>
            </a:r>
            <a:r>
              <a:rPr lang="sv-SE" altLang="hu-HU" sz="2800" baseline="-25000" dirty="0" smtClean="0">
                <a:solidFill>
                  <a:srgbClr val="C00000"/>
                </a:solidFill>
              </a:rPr>
              <a:t>then E(s</a:t>
            </a:r>
            <a:r>
              <a:rPr lang="sv-SE" altLang="hu-HU" sz="2800" baseline="-25000" dirty="0" smtClean="0">
                <a:solidFill>
                  <a:srgbClr val="C00000"/>
                </a:solidFill>
              </a:rPr>
              <a:t>)=0</a:t>
            </a:r>
            <a:endParaRPr lang="sv-SE" altLang="hu-HU" sz="2800" baseline="-25000" dirty="0" smtClean="0">
              <a:solidFill>
                <a:srgbClr val="C00000"/>
              </a:solidFill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sv-SE" altLang="hu-HU" sz="2800" b="0" i="0" u="none" strike="noStrike" kern="1200" cap="none" spc="0" normalizeH="0" baseline="-2500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361950"/>
            <a:ext cx="1505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hu-HU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Entropy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-228600" y="438150"/>
            <a:ext cx="5715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hu-H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Information Gain</a:t>
            </a:r>
            <a:endParaRPr kumimoji="0" lang="en-US" altLang="hu-HU" sz="36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62000" y="1524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alt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Gain(S,A): expected reduction in entropy due to sorting S on attribute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v-SE" altLang="hu-H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371600" y="2495550"/>
            <a:ext cx="69701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sv-SE" altLang="hu-HU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Gain(S,A)=Entropy(S) - </a:t>
            </a:r>
            <a:r>
              <a:rPr lang="sv-SE" altLang="hu-HU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</a:t>
            </a:r>
            <a:r>
              <a:rPr lang="sv-SE" altLang="hu-HU" sz="24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vvalues(A)</a:t>
            </a:r>
            <a:r>
              <a:rPr lang="sv-SE" altLang="hu-HU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|S</a:t>
            </a:r>
            <a:r>
              <a:rPr lang="sv-SE" altLang="hu-HU" sz="24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lang="sv-SE" altLang="hu-HU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|/|S| Entropy(S</a:t>
            </a:r>
            <a:r>
              <a:rPr lang="sv-SE" altLang="hu-HU" sz="24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lang="sv-SE" altLang="hu-HU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endParaRPr lang="en-US" altLang="hu-HU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262" y="0"/>
            <a:ext cx="1709738" cy="1709738"/>
          </a:xfrm>
          <a:prstGeom prst="rect">
            <a:avLst/>
          </a:prstGeom>
          <a:noFill/>
        </p:spPr>
      </p:pic>
      <p:graphicFrame>
        <p:nvGraphicFramePr>
          <p:cNvPr id="3" name="Group 3"/>
          <p:cNvGraphicFramePr>
            <a:graphicFrameLocks/>
          </p:cNvGraphicFramePr>
          <p:nvPr/>
        </p:nvGraphicFramePr>
        <p:xfrm>
          <a:off x="1219200" y="325368"/>
          <a:ext cx="5486400" cy="4632204"/>
        </p:xfrm>
        <a:graphic>
          <a:graphicData uri="http://schemas.openxmlformats.org/drawingml/2006/table">
            <a:tbl>
              <a:tblPr/>
              <a:tblGrid>
                <a:gridCol w="671588"/>
                <a:gridCol w="1036943"/>
                <a:gridCol w="903535"/>
                <a:gridCol w="1103647"/>
                <a:gridCol w="827735"/>
                <a:gridCol w="942952"/>
              </a:tblGrid>
              <a:tr h="3233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Day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Outlook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Temp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Humidity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Wind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Tennis?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D2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D3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D4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D5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D6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D7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D8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D9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Cool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D10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D11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Sunny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D12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D13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Overcast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Hot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Normal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Weak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Yes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D14</a:t>
                      </a:r>
                    </a:p>
                  </a:txBody>
                  <a:tcPr marL="87094" marR="87094" marT="42850" marB="428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Rain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High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Strong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90000"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No</a:t>
                      </a:r>
                    </a:p>
                  </a:txBody>
                  <a:tcPr marL="87094" marR="87094" marT="42850" marB="428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 t="1822" r="2667" b="12528"/>
          <a:stretch>
            <a:fillRect/>
          </a:stretch>
        </p:blipFill>
        <p:spPr bwMode="auto">
          <a:xfrm>
            <a:off x="142671" y="666749"/>
            <a:ext cx="8163129" cy="403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 descr="Infidata Technologies | 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7200" y="0"/>
            <a:ext cx="1066800" cy="1066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29400" y="432435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=0.02464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4552950"/>
            <a:ext cx="383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ID3 stands for </a:t>
            </a:r>
            <a:r>
              <a:rPr lang="en-US" b="1" dirty="0" smtClean="0"/>
              <a:t>Iterative </a:t>
            </a:r>
            <a:r>
              <a:rPr lang="en-US" b="1" dirty="0" err="1" smtClean="0"/>
              <a:t>Dichotomiser</a:t>
            </a:r>
            <a:r>
              <a:rPr lang="en-US" b="1" dirty="0" smtClean="0"/>
              <a:t> 3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425</Words>
  <Application>Microsoft Office PowerPoint</Application>
  <PresentationFormat>On-screen Show (16:9)</PresentationFormat>
  <Paragraphs>295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79</cp:revision>
  <dcterms:created xsi:type="dcterms:W3CDTF">2021-08-25T12:22:42Z</dcterms:created>
  <dcterms:modified xsi:type="dcterms:W3CDTF">2021-09-18T14:19:04Z</dcterms:modified>
</cp:coreProperties>
</file>